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E3B3D69-4B85-46D3-9D64-41EAE35D30A5}" type="datetimeFigureOut">
              <a:rPr lang="en-GB" smtClean="0"/>
              <a:t>19/11/2019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64EF5AD-0690-46A6-8572-8BFE3CA7CEA2}" type="slidenum">
              <a:rPr lang="en-GB" smtClean="0"/>
              <a:t>‹#›</a:t>
            </a:fld>
            <a:endParaRPr lang="en-GB"/>
          </a:p>
        </p:txBody>
      </p:sp>
    </p:spTree>
    <p:extLst>
      <p:ext uri="{BB962C8B-B14F-4D97-AF65-F5344CB8AC3E}">
        <p14:creationId xmlns:p14="http://schemas.microsoft.com/office/powerpoint/2010/main" val="41774140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3CA883-9F84-47D5-AD7C-4F77AADBC5F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325611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3CA883-9F84-47D5-AD7C-4F77AADBC5F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1796290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3CA883-9F84-47D5-AD7C-4F77AADBC5F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310801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GB"/>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23BB91F2-E51B-4134-A2F3-13ACC8431D56}" type="slidenum">
              <a:rPr lang="en-GB"/>
              <a:pPr/>
              <a:t>‹#›</a:t>
            </a:fld>
            <a:endParaRPr lang="en-GB"/>
          </a:p>
        </p:txBody>
      </p:sp>
    </p:spTree>
    <p:extLst>
      <p:ext uri="{BB962C8B-B14F-4D97-AF65-F5344CB8AC3E}">
        <p14:creationId xmlns:p14="http://schemas.microsoft.com/office/powerpoint/2010/main" val="13790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3CA883-9F84-47D5-AD7C-4F77AADBC5F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298327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CA883-9F84-47D5-AD7C-4F77AADBC5FB}" type="datetimeFigureOut">
              <a:rPr lang="en-GB" smtClean="0"/>
              <a:t>19/11/2019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1490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3CA883-9F84-47D5-AD7C-4F77AADBC5F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241842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3CA883-9F84-47D5-AD7C-4F77AADBC5FB}" type="datetimeFigureOut">
              <a:rPr lang="en-GB" smtClean="0"/>
              <a:t>19/11/2019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305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3CA883-9F84-47D5-AD7C-4F77AADBC5FB}" type="datetimeFigureOut">
              <a:rPr lang="en-GB" smtClean="0"/>
              <a:t>19/11/2019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281834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CA883-9F84-47D5-AD7C-4F77AADBC5FB}" type="datetimeFigureOut">
              <a:rPr lang="en-GB" smtClean="0"/>
              <a:t>19/11/2019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21320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CA883-9F84-47D5-AD7C-4F77AADBC5F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164982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CA883-9F84-47D5-AD7C-4F77AADBC5FB}" type="datetimeFigureOut">
              <a:rPr lang="en-GB" smtClean="0"/>
              <a:t>19/11/2019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5DA6EB-9AC9-4990-8100-1700E48A4590}" type="slidenum">
              <a:rPr lang="en-GB" smtClean="0"/>
              <a:t>‹#›</a:t>
            </a:fld>
            <a:endParaRPr lang="en-GB"/>
          </a:p>
        </p:txBody>
      </p:sp>
    </p:spTree>
    <p:extLst>
      <p:ext uri="{BB962C8B-B14F-4D97-AF65-F5344CB8AC3E}">
        <p14:creationId xmlns:p14="http://schemas.microsoft.com/office/powerpoint/2010/main" val="182386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CA883-9F84-47D5-AD7C-4F77AADBC5FB}" type="datetimeFigureOut">
              <a:rPr lang="en-GB" smtClean="0"/>
              <a:t>19/11/2019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DA6EB-9AC9-4990-8100-1700E48A4590}" type="slidenum">
              <a:rPr lang="en-GB" smtClean="0"/>
              <a:t>‹#›</a:t>
            </a:fld>
            <a:endParaRPr lang="en-GB"/>
          </a:p>
        </p:txBody>
      </p:sp>
    </p:spTree>
    <p:extLst>
      <p:ext uri="{BB962C8B-B14F-4D97-AF65-F5344CB8AC3E}">
        <p14:creationId xmlns:p14="http://schemas.microsoft.com/office/powerpoint/2010/main" val="421962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hyperlink" Target="http://ancientgreece.co.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1772816"/>
            <a:ext cx="2429370" cy="3293146"/>
          </a:xfrm>
          <a:prstGeom prst="rect">
            <a:avLst/>
          </a:prstGeom>
        </p:spPr>
      </p:pic>
      <p:sp>
        <p:nvSpPr>
          <p:cNvPr id="7" name="Title 1"/>
          <p:cNvSpPr txBox="1">
            <a:spLocks/>
          </p:cNvSpPr>
          <p:nvPr/>
        </p:nvSpPr>
        <p:spPr>
          <a:xfrm>
            <a:off x="2210301" y="314318"/>
            <a:ext cx="8128101" cy="17116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dirty="0"/>
              <a:t>Ancient Greek Houses</a:t>
            </a:r>
            <a:br>
              <a:rPr lang="en-GB" sz="6000" dirty="0"/>
            </a:br>
            <a:endParaRPr lang="en-GB" sz="6000" dirty="0"/>
          </a:p>
        </p:txBody>
      </p:sp>
      <p:pic>
        <p:nvPicPr>
          <p:cNvPr id="8" name="Picture 2" descr="J:\Logos\NcleUni.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8448" y="5733257"/>
            <a:ext cx="2693377" cy="888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J:\Logos\HANCOCK_cmyk_col_pos.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265" y="4983428"/>
            <a:ext cx="1342549" cy="1499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94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ltLang="en-US" dirty="0" smtClean="0"/>
              <a:t>Cooking – portable brazier</a:t>
            </a:r>
          </a:p>
        </p:txBody>
      </p:sp>
      <p:pic>
        <p:nvPicPr>
          <p:cNvPr id="21507" name="Picture 3" descr="cook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505" y="1484784"/>
            <a:ext cx="4022725" cy="3589338"/>
          </a:xfrm>
          <a:noFill/>
        </p:spPr>
      </p:pic>
      <p:sp>
        <p:nvSpPr>
          <p:cNvPr id="21509" name="Text Box 5"/>
          <p:cNvSpPr txBox="1">
            <a:spLocks noChangeArrowheads="1"/>
          </p:cNvSpPr>
          <p:nvPr/>
        </p:nvSpPr>
        <p:spPr bwMode="auto">
          <a:xfrm>
            <a:off x="7248525" y="6165851"/>
            <a:ext cx="2808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en-GB" altLang="en-US" sz="1800" dirty="0"/>
          </a:p>
        </p:txBody>
      </p:sp>
      <p:pic>
        <p:nvPicPr>
          <p:cNvPr id="10"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2103" y="2554604"/>
            <a:ext cx="3579846" cy="2386564"/>
          </a:xfrm>
          <a:prstGeom prst="rect">
            <a:avLst/>
          </a:prstGeom>
          <a:ln>
            <a:solidFill>
              <a:schemeClr val="tx1"/>
            </a:solidFill>
          </a:ln>
        </p:spPr>
      </p:pic>
    </p:spTree>
    <p:extLst>
      <p:ext uri="{BB962C8B-B14F-4D97-AF65-F5344CB8AC3E}">
        <p14:creationId xmlns:p14="http://schemas.microsoft.com/office/powerpoint/2010/main" val="84129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altLang="en-US" dirty="0" smtClean="0"/>
              <a:t>Furniture</a:t>
            </a:r>
          </a:p>
        </p:txBody>
      </p:sp>
      <p:sp>
        <p:nvSpPr>
          <p:cNvPr id="2" name="Content Placeholder 1"/>
          <p:cNvSpPr>
            <a:spLocks noGrp="1"/>
          </p:cNvSpPr>
          <p:nvPr>
            <p:ph sz="half" idx="1"/>
          </p:nvPr>
        </p:nvSpPr>
        <p:spPr/>
        <p:txBody>
          <a:bodyPr/>
          <a:lstStyle/>
          <a:p>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19288" y="1412777"/>
            <a:ext cx="4824412" cy="3825875"/>
          </a:xfrm>
          <a:prstGeom prst="rect">
            <a:avLst/>
          </a:prstGeom>
          <a:noFill/>
        </p:spPr>
      </p:pic>
      <p:pic>
        <p:nvPicPr>
          <p:cNvPr id="9" name="Picture 2" descr="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20136" y="1700809"/>
            <a:ext cx="2550132" cy="3403253"/>
          </a:xfrm>
          <a:prstGeom prst="rect">
            <a:avLst/>
          </a:prstGeom>
          <a:noFill/>
        </p:spPr>
      </p:pic>
      <p:sp>
        <p:nvSpPr>
          <p:cNvPr id="4" name="Content Placeholder 3"/>
          <p:cNvSpPr>
            <a:spLocks noGrp="1"/>
          </p:cNvSpPr>
          <p:nvPr>
            <p:ph sz="half" idx="2"/>
          </p:nvPr>
        </p:nvSpPr>
        <p:spPr/>
        <p:txBody>
          <a:bodyPr/>
          <a:lstStyle/>
          <a:p>
            <a:endParaRPr lang="en-GB"/>
          </a:p>
        </p:txBody>
      </p:sp>
    </p:spTree>
    <p:extLst>
      <p:ext uri="{BB962C8B-B14F-4D97-AF65-F5344CB8AC3E}">
        <p14:creationId xmlns:p14="http://schemas.microsoft.com/office/powerpoint/2010/main" val="1560476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92313" y="0"/>
            <a:ext cx="8229600" cy="1143000"/>
          </a:xfrm>
        </p:spPr>
        <p:txBody>
          <a:bodyPr/>
          <a:lstStyle/>
          <a:p>
            <a:pPr eaLnBrk="1" hangingPunct="1"/>
            <a:r>
              <a:rPr lang="en-GB" altLang="en-US" dirty="0" smtClean="0"/>
              <a:t>Furniture</a:t>
            </a:r>
          </a:p>
        </p:txBody>
      </p:sp>
      <p:pic>
        <p:nvPicPr>
          <p:cNvPr id="4505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66988" y="1052513"/>
            <a:ext cx="6265862" cy="2520950"/>
          </a:xfrm>
        </p:spPr>
      </p:pic>
      <p:pic>
        <p:nvPicPr>
          <p:cNvPr id="45060" name="Picture 4" descr="P317007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3252"/>
          <a:stretch/>
        </p:blipFill>
        <p:spPr>
          <a:xfrm>
            <a:off x="2566988" y="3623425"/>
            <a:ext cx="6193308" cy="3101226"/>
          </a:xfrm>
          <a:noFill/>
        </p:spPr>
      </p:pic>
    </p:spTree>
    <p:extLst>
      <p:ext uri="{BB962C8B-B14F-4D97-AF65-F5344CB8AC3E}">
        <p14:creationId xmlns:p14="http://schemas.microsoft.com/office/powerpoint/2010/main" val="38593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08213" y="0"/>
            <a:ext cx="8229600" cy="1143000"/>
          </a:xfrm>
        </p:spPr>
        <p:txBody>
          <a:bodyPr/>
          <a:lstStyle/>
          <a:p>
            <a:pPr eaLnBrk="1" hangingPunct="1"/>
            <a:r>
              <a:rPr lang="en-GB" altLang="en-US" dirty="0" smtClean="0"/>
              <a:t>  			Chests</a:t>
            </a:r>
          </a:p>
        </p:txBody>
      </p:sp>
      <p:pic>
        <p:nvPicPr>
          <p:cNvPr id="48131"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07568" y="283840"/>
            <a:ext cx="4248150" cy="2706688"/>
          </a:xfrm>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125538"/>
            <a:ext cx="368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Pottery: red-figured pyxis decorated with marriage preparations: the daughters of Nereus are depicted indoors; on a low chest stand a loutrophoros (vessel for ceremonial bath water) and a pyxis; outside the door stand two lebetes gamikoi (marriage bowls) and to the right, a female figure holds a iunx (magic wheel)."/>
          <p:cNvPicPr>
            <a:picLocks noChangeAspect="1" noChangeArrowheads="1"/>
          </p:cNvPicPr>
          <p:nvPr/>
        </p:nvPicPr>
        <p:blipFill rotWithShape="1">
          <a:blip r:embed="rId4">
            <a:extLst>
              <a:ext uri="{28A0092B-C50C-407E-A947-70E740481C1C}">
                <a14:useLocalDpi xmlns:a14="http://schemas.microsoft.com/office/drawing/2010/main" val="0"/>
              </a:ext>
            </a:extLst>
          </a:blip>
          <a:srcRect l="15402" t="36112" r="58028" b="25421"/>
          <a:stretch/>
        </p:blipFill>
        <p:spPr bwMode="auto">
          <a:xfrm>
            <a:off x="1730687" y="3153754"/>
            <a:ext cx="1898073" cy="348081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038663" y="1484784"/>
            <a:ext cx="151216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951914" y="3710098"/>
            <a:ext cx="151216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320136" y="3501008"/>
            <a:ext cx="151216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3752508" y="3762450"/>
            <a:ext cx="2683639" cy="1446550"/>
          </a:xfrm>
          <a:prstGeom prst="rect">
            <a:avLst/>
          </a:prstGeom>
        </p:spPr>
        <p:txBody>
          <a:bodyPr wrap="square">
            <a:spAutoFit/>
          </a:bodyPr>
          <a:lstStyle/>
          <a:p>
            <a:r>
              <a:rPr lang="en-GB" sz="4400" dirty="0" smtClean="0">
                <a:latin typeface="+mj-lt"/>
              </a:rPr>
              <a:t>Boxes and Baskets</a:t>
            </a:r>
            <a:endParaRPr lang="en-GB" sz="4400" dirty="0">
              <a:latin typeface="+mj-lt"/>
            </a:endParaRPr>
          </a:p>
        </p:txBody>
      </p:sp>
    </p:spTree>
    <p:extLst>
      <p:ext uri="{BB962C8B-B14F-4D97-AF65-F5344CB8AC3E}">
        <p14:creationId xmlns:p14="http://schemas.microsoft.com/office/powerpoint/2010/main" val="2421976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274639"/>
            <a:ext cx="7715250" cy="1425575"/>
          </a:xfrm>
        </p:spPr>
        <p:txBody>
          <a:bodyPr/>
          <a:lstStyle/>
          <a:p>
            <a:pPr eaLnBrk="1" hangingPunct="1"/>
            <a:r>
              <a:rPr lang="en-GB" altLang="en-US" dirty="0" smtClean="0">
                <a:hlinkClick r:id="rId2"/>
              </a:rPr>
              <a:t>http://ancientgreece.co.uk</a:t>
            </a:r>
            <a:endParaRPr lang="en-GB" altLang="en-US" dirty="0" smtClean="0"/>
          </a:p>
        </p:txBody>
      </p:sp>
      <p:sp>
        <p:nvSpPr>
          <p:cNvPr id="61443" name="Rectangle 3"/>
          <p:cNvSpPr>
            <a:spLocks noGrp="1" noChangeArrowheads="1"/>
          </p:cNvSpPr>
          <p:nvPr>
            <p:ph type="body" sz="half" idx="1"/>
          </p:nvPr>
        </p:nvSpPr>
        <p:spPr/>
        <p:txBody>
          <a:bodyPr>
            <a:normAutofit/>
          </a:bodyPr>
          <a:lstStyle/>
          <a:p>
            <a:pPr eaLnBrk="1" hangingPunct="1"/>
            <a:r>
              <a:rPr lang="en-GB" altLang="en-US" sz="2400" dirty="0"/>
              <a:t>Daily Life</a:t>
            </a:r>
          </a:p>
          <a:p>
            <a:pPr eaLnBrk="1" hangingPunct="1"/>
            <a:r>
              <a:rPr lang="en-GB" altLang="en-US" sz="2400" dirty="0"/>
              <a:t>Challenge</a:t>
            </a:r>
          </a:p>
        </p:txBody>
      </p:sp>
    </p:spTree>
    <p:extLst>
      <p:ext uri="{BB962C8B-B14F-4D97-AF65-F5344CB8AC3E}">
        <p14:creationId xmlns:p14="http://schemas.microsoft.com/office/powerpoint/2010/main" val="51297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1217" y="142663"/>
            <a:ext cx="10972800" cy="1143000"/>
          </a:xfrm>
        </p:spPr>
        <p:txBody>
          <a:bodyPr/>
          <a:lstStyle/>
          <a:p>
            <a:r>
              <a:rPr lang="en-GB" dirty="0" smtClean="0"/>
              <a:t>Greek houses might have looked like this</a:t>
            </a:r>
            <a:endParaRPr lang="en-GB" dirty="0"/>
          </a:p>
        </p:txBody>
      </p:sp>
      <p:pic>
        <p:nvPicPr>
          <p:cNvPr id="49156" name="Picture 4" descr="reconstruction"/>
          <p:cNvPicPr>
            <a:picLocks noGrp="1" noChangeAspect="1" noChangeArrowheads="1"/>
          </p:cNvPicPr>
          <p:nvPr>
            <p:ph sz="half" idx="2"/>
          </p:nvPr>
        </p:nvPicPr>
        <p:blipFill rotWithShape="1">
          <a:blip r:embed="rId2" cstate="print"/>
          <a:srcRect t="6888"/>
          <a:stretch/>
        </p:blipFill>
        <p:spPr>
          <a:xfrm>
            <a:off x="511217" y="1206630"/>
            <a:ext cx="4824536" cy="5580502"/>
          </a:xfrm>
          <a:noFill/>
          <a:ln/>
        </p:spPr>
      </p:pic>
      <p:pic>
        <p:nvPicPr>
          <p:cNvPr id="102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355" y="1630836"/>
            <a:ext cx="6050327" cy="453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909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a:r>
              <a:rPr lang="en-GB" sz="4400" dirty="0" err="1">
                <a:latin typeface="+mj-lt"/>
              </a:rPr>
              <a:t>Olynthos</a:t>
            </a:r>
            <a:endParaRPr lang="en-GB" sz="4400" dirty="0">
              <a:latin typeface="+mj-lt"/>
            </a:endParaRPr>
          </a:p>
        </p:txBody>
      </p:sp>
      <p:sp>
        <p:nvSpPr>
          <p:cNvPr id="16387" name="Rectangle 3"/>
          <p:cNvSpPr>
            <a:spLocks noChangeArrowheads="1"/>
          </p:cNvSpPr>
          <p:nvPr/>
        </p:nvSpPr>
        <p:spPr bwMode="auto">
          <a:xfrm>
            <a:off x="1981200" y="1600201"/>
            <a:ext cx="4038600" cy="4525963"/>
          </a:xfrm>
          <a:prstGeom prst="rect">
            <a:avLst/>
          </a:prstGeom>
          <a:noFill/>
          <a:ln w="9525">
            <a:noFill/>
            <a:miter lim="800000"/>
            <a:headEnd/>
            <a:tailEnd/>
          </a:ln>
          <a:effectLst/>
        </p:spPr>
        <p:txBody>
          <a:bodyPr/>
          <a:lstStyle/>
          <a:p>
            <a:pPr marL="342900" indent="-342900">
              <a:spcBef>
                <a:spcPct val="20000"/>
              </a:spcBef>
              <a:buFontTx/>
              <a:buChar char="•"/>
            </a:pPr>
            <a:endParaRPr lang="en-GB" sz="2800" i="1" dirty="0"/>
          </a:p>
        </p:txBody>
      </p:sp>
      <p:pic>
        <p:nvPicPr>
          <p:cNvPr id="16388" name="Picture 4" descr="olynthus view"/>
          <p:cNvPicPr>
            <a:picLocks noChangeAspect="1" noChangeArrowheads="1"/>
          </p:cNvPicPr>
          <p:nvPr/>
        </p:nvPicPr>
        <p:blipFill>
          <a:blip r:embed="rId2" cstate="print"/>
          <a:srcRect/>
          <a:stretch>
            <a:fillRect/>
          </a:stretch>
        </p:blipFill>
        <p:spPr bwMode="auto">
          <a:xfrm>
            <a:off x="891627" y="1700809"/>
            <a:ext cx="5034864" cy="3926993"/>
          </a:xfrm>
          <a:prstGeom prst="rect">
            <a:avLst/>
          </a:prstGeom>
          <a:noFill/>
          <a:ln w="9525">
            <a:noFill/>
            <a:miter lim="800000"/>
            <a:headEnd/>
            <a:tailEnd/>
          </a:ln>
        </p:spPr>
      </p:pic>
      <p:pic>
        <p:nvPicPr>
          <p:cNvPr id="5" name="Picture 4" descr="Olynthus house reconstruction"/>
          <p:cNvPicPr>
            <a:picLocks noChangeAspect="1" noChangeArrowheads="1"/>
          </p:cNvPicPr>
          <p:nvPr/>
        </p:nvPicPr>
        <p:blipFill>
          <a:blip r:embed="rId3" cstate="print"/>
          <a:srcRect/>
          <a:stretch>
            <a:fillRect/>
          </a:stretch>
        </p:blipFill>
        <p:spPr bwMode="auto">
          <a:xfrm>
            <a:off x="6029138" y="1693524"/>
            <a:ext cx="5767076" cy="3934278"/>
          </a:xfrm>
          <a:prstGeom prst="rect">
            <a:avLst/>
          </a:prstGeom>
          <a:noFill/>
          <a:ln w="9525">
            <a:noFill/>
            <a:miter lim="800000"/>
            <a:headEnd/>
            <a:tailEnd/>
          </a:ln>
        </p:spPr>
      </p:pic>
    </p:spTree>
    <p:extLst>
      <p:ext uri="{BB962C8B-B14F-4D97-AF65-F5344CB8AC3E}">
        <p14:creationId xmlns:p14="http://schemas.microsoft.com/office/powerpoint/2010/main" val="21868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92313" y="0"/>
            <a:ext cx="8229600" cy="1143000"/>
          </a:xfrm>
        </p:spPr>
        <p:txBody>
          <a:bodyPr/>
          <a:lstStyle/>
          <a:p>
            <a:pPr eaLnBrk="1" hangingPunct="1"/>
            <a:r>
              <a:rPr lang="en-GB" altLang="en-US" dirty="0" smtClean="0"/>
              <a:t>Two-storey </a:t>
            </a:r>
            <a:r>
              <a:rPr lang="en-GB" altLang="en-US" dirty="0"/>
              <a:t>h</a:t>
            </a:r>
            <a:r>
              <a:rPr lang="en-GB" altLang="en-US" dirty="0" smtClean="0"/>
              <a:t>ouses?</a:t>
            </a:r>
          </a:p>
        </p:txBody>
      </p:sp>
      <p:pic>
        <p:nvPicPr>
          <p:cNvPr id="12291" name="Picture 3" descr="stai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03912" y="1539201"/>
            <a:ext cx="4824536" cy="3345315"/>
          </a:xfrm>
          <a:noFill/>
        </p:spPr>
      </p:pic>
      <p:pic>
        <p:nvPicPr>
          <p:cNvPr id="12293" name="Picture 5" descr="Avii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4365626"/>
            <a:ext cx="236696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5087938" y="5516563"/>
            <a:ext cx="316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GB" altLang="en-US" sz="2400" dirty="0" err="1">
                <a:latin typeface="+mn-lt"/>
              </a:rPr>
              <a:t>Olynthos</a:t>
            </a:r>
            <a:r>
              <a:rPr lang="en-GB" altLang="en-US" sz="2400" dirty="0">
                <a:latin typeface="+mn-lt"/>
              </a:rPr>
              <a:t>, House</a:t>
            </a:r>
          </a:p>
        </p:txBody>
      </p:sp>
      <p:cxnSp>
        <p:nvCxnSpPr>
          <p:cNvPr id="3" name="Straight Arrow Connector 2"/>
          <p:cNvCxnSpPr/>
          <p:nvPr/>
        </p:nvCxnSpPr>
        <p:spPr>
          <a:xfrm flipH="1" flipV="1">
            <a:off x="3535363" y="6165851"/>
            <a:ext cx="227330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96" name="TextBox 3"/>
          <p:cNvSpPr txBox="1">
            <a:spLocks noChangeArrowheads="1"/>
          </p:cNvSpPr>
          <p:nvPr/>
        </p:nvSpPr>
        <p:spPr bwMode="auto">
          <a:xfrm>
            <a:off x="5951539" y="6237288"/>
            <a:ext cx="3003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GB" altLang="en-US" sz="2400" dirty="0">
                <a:latin typeface="+mn-lt"/>
              </a:rPr>
              <a:t>Stairs in courtyard</a:t>
            </a:r>
          </a:p>
        </p:txBody>
      </p:sp>
    </p:spTree>
    <p:extLst>
      <p:ext uri="{BB962C8B-B14F-4D97-AF65-F5344CB8AC3E}">
        <p14:creationId xmlns:p14="http://schemas.microsoft.com/office/powerpoint/2010/main" val="238563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43932" y="15205"/>
            <a:ext cx="10515600" cy="1325563"/>
          </a:xfrm>
        </p:spPr>
        <p:txBody>
          <a:bodyPr/>
          <a:lstStyle/>
          <a:p>
            <a:pPr eaLnBrk="1" hangingPunct="1"/>
            <a:r>
              <a:rPr lang="en-GB" dirty="0" err="1"/>
              <a:t>G</a:t>
            </a:r>
            <a:r>
              <a:rPr lang="en-GB" dirty="0" err="1" smtClean="0"/>
              <a:t>ynaikon</a:t>
            </a:r>
            <a:r>
              <a:rPr lang="en-GB" dirty="0" smtClean="0"/>
              <a:t> – women’s quarters</a:t>
            </a:r>
          </a:p>
        </p:txBody>
      </p:sp>
      <p:pic>
        <p:nvPicPr>
          <p:cNvPr id="21506" name="Picture 2" descr="Pottery: red-figured pyxis and lid: women."/>
          <p:cNvPicPr>
            <a:picLocks noChangeAspect="1" noChangeArrowheads="1"/>
          </p:cNvPicPr>
          <p:nvPr/>
        </p:nvPicPr>
        <p:blipFill rotWithShape="1">
          <a:blip r:embed="rId2">
            <a:extLst>
              <a:ext uri="{28A0092B-C50C-407E-A947-70E740481C1C}">
                <a14:useLocalDpi xmlns:a14="http://schemas.microsoft.com/office/drawing/2010/main" val="0"/>
              </a:ext>
            </a:extLst>
          </a:blip>
          <a:srcRect l="21608" t="22452" r="17107" b="18709"/>
          <a:stretch/>
        </p:blipFill>
        <p:spPr bwMode="auto">
          <a:xfrm>
            <a:off x="3647729" y="1340768"/>
            <a:ext cx="4378037" cy="515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5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7568" y="25769"/>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Making clothes:</a:t>
            </a:r>
            <a:br>
              <a:rPr lang="en-GB" dirty="0"/>
            </a:br>
            <a:r>
              <a:rPr lang="en-GB" dirty="0"/>
              <a:t>spinning and weaving</a:t>
            </a:r>
          </a:p>
        </p:txBody>
      </p:sp>
      <p:pic>
        <p:nvPicPr>
          <p:cNvPr id="3" name="Picture 2" descr="WomenWeaving~TLGAofM86~r50s6more"/>
          <p:cNvPicPr>
            <a:picLocks noChangeAspect="1" noChangeArrowheads="1"/>
          </p:cNvPicPr>
          <p:nvPr/>
        </p:nvPicPr>
        <p:blipFill>
          <a:blip r:embed="rId2" cstate="print"/>
          <a:srcRect/>
          <a:stretch>
            <a:fillRect/>
          </a:stretch>
        </p:blipFill>
        <p:spPr bwMode="auto">
          <a:xfrm>
            <a:off x="6761697" y="1932961"/>
            <a:ext cx="3622675" cy="3644900"/>
          </a:xfrm>
          <a:prstGeom prst="rect">
            <a:avLst/>
          </a:prstGeom>
          <a:noFill/>
          <a:ln w="9525">
            <a:noFill/>
            <a:miter lim="800000"/>
            <a:headEnd/>
            <a:tailEnd/>
          </a:ln>
        </p:spPr>
      </p:pic>
      <p:pic>
        <p:nvPicPr>
          <p:cNvPr id="5" name="Picture 4" descr="loomweighthts Cythera 5CBC"/>
          <p:cNvPicPr>
            <a:picLocks noChangeAspect="1" noChangeArrowheads="1"/>
          </p:cNvPicPr>
          <p:nvPr/>
        </p:nvPicPr>
        <p:blipFill>
          <a:blip r:embed="rId3" cstate="screen"/>
          <a:srcRect/>
          <a:stretch>
            <a:fillRect/>
          </a:stretch>
        </p:blipFill>
        <p:spPr bwMode="auto">
          <a:xfrm>
            <a:off x="8291132" y="5813070"/>
            <a:ext cx="889357" cy="588787"/>
          </a:xfrm>
          <a:prstGeom prst="rect">
            <a:avLst/>
          </a:prstGeom>
          <a:noFill/>
          <a:ln w="9525">
            <a:noFill/>
            <a:miter lim="800000"/>
            <a:headEnd/>
            <a:tailEnd/>
          </a:ln>
        </p:spPr>
      </p:pic>
      <p:pic>
        <p:nvPicPr>
          <p:cNvPr id="6" name="Content Placeholder 3" descr="IMG_1164.JPG"/>
          <p:cNvPicPr>
            <a:picLocks noChangeAspect="1"/>
          </p:cNvPicPr>
          <p:nvPr/>
        </p:nvPicPr>
        <p:blipFill rotWithShape="1">
          <a:blip r:embed="rId4" cstate="screen"/>
          <a:srcRect l="45578" t="60980" r="35701" b="19676"/>
          <a:stretch/>
        </p:blipFill>
        <p:spPr>
          <a:xfrm>
            <a:off x="3773690" y="5861590"/>
            <a:ext cx="988540" cy="766120"/>
          </a:xfrm>
          <a:prstGeom prst="rect">
            <a:avLst/>
          </a:prstGeom>
        </p:spPr>
      </p:pic>
      <p:pic>
        <p:nvPicPr>
          <p:cNvPr id="7" name="Picture 2" descr="COMPASS Title: White-ground jug, attributed to the Brygos Painter;Jug with a woman spin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497220"/>
            <a:ext cx="3228955" cy="536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08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dirty="0" smtClean="0"/>
              <a:t>House at </a:t>
            </a:r>
            <a:r>
              <a:rPr lang="en-GB" altLang="en-US" dirty="0" err="1" smtClean="0"/>
              <a:t>Olynthos</a:t>
            </a:r>
            <a:endParaRPr lang="en-GB" altLang="en-US" dirty="0" smtClean="0"/>
          </a:p>
        </p:txBody>
      </p:sp>
      <p:sp>
        <p:nvSpPr>
          <p:cNvPr id="20483" name="Rectangle 3"/>
          <p:cNvSpPr>
            <a:spLocks noGrp="1" noChangeArrowheads="1"/>
          </p:cNvSpPr>
          <p:nvPr>
            <p:ph idx="1"/>
          </p:nvPr>
        </p:nvSpPr>
        <p:spPr/>
        <p:txBody>
          <a:bodyPr>
            <a:normAutofit/>
          </a:bodyPr>
          <a:lstStyle/>
          <a:p>
            <a:pPr marL="0" indent="0">
              <a:buNone/>
            </a:pPr>
            <a:r>
              <a:rPr lang="en-US" altLang="en-US" sz="2400" dirty="0" smtClean="0">
                <a:solidFill>
                  <a:srgbClr val="FF0000"/>
                </a:solidFill>
              </a:rPr>
              <a:t>Loom weights in a room and in the courtyard</a:t>
            </a:r>
          </a:p>
        </p:txBody>
      </p:sp>
      <p:pic>
        <p:nvPicPr>
          <p:cNvPr id="20484" name="Picture 4" descr="Scan004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339"/>
          <a:stretch/>
        </p:blipFill>
        <p:spPr bwMode="auto">
          <a:xfrm>
            <a:off x="6384032" y="2527177"/>
            <a:ext cx="3758334"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7484608" y="2708920"/>
            <a:ext cx="79951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263200" y="4869160"/>
            <a:ext cx="79951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9062718" y="4653136"/>
            <a:ext cx="1079648" cy="12241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4223792" y="5589240"/>
            <a:ext cx="496855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927648" y="5368861"/>
            <a:ext cx="2304256" cy="461665"/>
          </a:xfrm>
          <a:prstGeom prst="rect">
            <a:avLst/>
          </a:prstGeom>
          <a:noFill/>
        </p:spPr>
        <p:txBody>
          <a:bodyPr wrap="square" rtlCol="0">
            <a:spAutoFit/>
          </a:bodyPr>
          <a:lstStyle/>
          <a:p>
            <a:r>
              <a:rPr lang="en-GB" sz="2400" dirty="0" err="1"/>
              <a:t>Andron</a:t>
            </a:r>
            <a:endParaRPr lang="en-GB" sz="2400" dirty="0"/>
          </a:p>
        </p:txBody>
      </p:sp>
      <p:cxnSp>
        <p:nvCxnSpPr>
          <p:cNvPr id="8" name="Straight Arrow Connector 7"/>
          <p:cNvCxnSpPr/>
          <p:nvPr/>
        </p:nvCxnSpPr>
        <p:spPr>
          <a:xfrm>
            <a:off x="5663952" y="2204864"/>
            <a:ext cx="2016224"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544272" y="2060848"/>
            <a:ext cx="518446" cy="2808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272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981200" y="274638"/>
            <a:ext cx="7571184" cy="418058"/>
          </a:xfrm>
          <a:prstGeom prst="rect">
            <a:avLst/>
          </a:prstGeom>
          <a:noFill/>
          <a:ln w="9525">
            <a:noFill/>
            <a:miter lim="800000"/>
            <a:headEnd/>
            <a:tailEnd/>
          </a:ln>
          <a:effectLst/>
        </p:spPr>
        <p:txBody>
          <a:bodyPr anchor="ctr"/>
          <a:lstStyle/>
          <a:p>
            <a:pPr algn="ctr"/>
            <a:r>
              <a:rPr lang="en-US" sz="4400" dirty="0" err="1">
                <a:latin typeface="+mj-lt"/>
              </a:rPr>
              <a:t>Andron</a:t>
            </a:r>
            <a:r>
              <a:rPr lang="en-US" sz="4400" dirty="0">
                <a:latin typeface="+mj-lt"/>
              </a:rPr>
              <a:t> – men’s dining room</a:t>
            </a:r>
          </a:p>
        </p:txBody>
      </p:sp>
      <p:sp>
        <p:nvSpPr>
          <p:cNvPr id="19460" name="Rectangle 4"/>
          <p:cNvSpPr>
            <a:spLocks noChangeArrowheads="1"/>
          </p:cNvSpPr>
          <p:nvPr/>
        </p:nvSpPr>
        <p:spPr bwMode="auto">
          <a:xfrm>
            <a:off x="1981200" y="1600201"/>
            <a:ext cx="4038600" cy="4525963"/>
          </a:xfrm>
          <a:prstGeom prst="rect">
            <a:avLst/>
          </a:prstGeom>
          <a:noFill/>
          <a:ln w="9525">
            <a:noFill/>
            <a:miter lim="800000"/>
            <a:headEnd/>
            <a:tailEnd/>
          </a:ln>
          <a:effectLst/>
        </p:spPr>
        <p:txBody>
          <a:bodyPr/>
          <a:lstStyle/>
          <a:p>
            <a:pPr marL="342900" indent="-342900">
              <a:spcBef>
                <a:spcPct val="20000"/>
              </a:spcBef>
            </a:pPr>
            <a:endParaRPr lang="en-US" sz="2800"/>
          </a:p>
        </p:txBody>
      </p:sp>
      <p:pic>
        <p:nvPicPr>
          <p:cNvPr id="19461" name="Picture 5"/>
          <p:cNvPicPr>
            <a:picLocks noChangeAspect="1" noChangeArrowheads="1"/>
          </p:cNvPicPr>
          <p:nvPr/>
        </p:nvPicPr>
        <p:blipFill>
          <a:blip r:embed="rId2" cstate="print"/>
          <a:srcRect/>
          <a:stretch>
            <a:fillRect/>
          </a:stretch>
        </p:blipFill>
        <p:spPr bwMode="auto">
          <a:xfrm>
            <a:off x="1919288" y="1337568"/>
            <a:ext cx="4978152" cy="1659384"/>
          </a:xfrm>
          <a:prstGeom prst="rect">
            <a:avLst/>
          </a:prstGeom>
          <a:noFill/>
          <a:ln w="9525">
            <a:noFill/>
            <a:miter lim="800000"/>
            <a:headEnd/>
            <a:tailEnd/>
          </a:ln>
          <a:effectLst/>
        </p:spPr>
      </p:pic>
      <p:sp>
        <p:nvSpPr>
          <p:cNvPr id="19462" name="Text Box 6"/>
          <p:cNvSpPr txBox="1">
            <a:spLocks noChangeArrowheads="1"/>
          </p:cNvSpPr>
          <p:nvPr/>
        </p:nvSpPr>
        <p:spPr bwMode="auto">
          <a:xfrm>
            <a:off x="1919288" y="3187979"/>
            <a:ext cx="4267200" cy="461665"/>
          </a:xfrm>
          <a:prstGeom prst="rect">
            <a:avLst/>
          </a:prstGeom>
          <a:noFill/>
          <a:ln w="9525">
            <a:noFill/>
            <a:miter lim="800000"/>
            <a:headEnd/>
            <a:tailEnd/>
          </a:ln>
          <a:effectLst/>
        </p:spPr>
        <p:txBody>
          <a:bodyPr>
            <a:spAutoFit/>
          </a:bodyPr>
          <a:lstStyle/>
          <a:p>
            <a:pPr>
              <a:spcBef>
                <a:spcPct val="50000"/>
              </a:spcBef>
            </a:pPr>
            <a:r>
              <a:rPr lang="en-US" sz="2400" dirty="0" err="1"/>
              <a:t>Olynthos</a:t>
            </a:r>
            <a:r>
              <a:rPr lang="en-US" sz="2400" dirty="0"/>
              <a:t>, </a:t>
            </a:r>
            <a:r>
              <a:rPr lang="en-US" sz="2400" dirty="0" err="1"/>
              <a:t>andron</a:t>
            </a:r>
            <a:endParaRPr lang="en-US" sz="2400" dirty="0"/>
          </a:p>
        </p:txBody>
      </p:sp>
      <p:pic>
        <p:nvPicPr>
          <p:cNvPr id="8" name="Picture 4" descr="andron reconstr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552" y="2348880"/>
            <a:ext cx="3607461" cy="241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ottery: red-figured kylix. Side B.  Outline of hair incised.  Interior: Within a thin red circle, dancing girl and fluteplayer. A youth (wreathed, mantle on left shoulder, phorbeia over mouth) steps in time to right, playing flutes; before him dances a girl with castanets, in short close-fitting bordered chiton of archaic form, a nebris fastened to left shoulder, earrings, and a saccos; she looks round to left; her chiton is not indicated above the waist.  Exterior: (a) Heracles slaying Busiris. Beside an altar (with top in form of Ionic capital) Busiris falls backward to right, his left leg bent under him, both arms thrown upward, blood streaming from two wounds in jaw and crown: Heracles grasps him by the throat, and swings his club back to deal him a final stroke: he is bearded, and wears lionskin tied, short chiton, and quiver hanging at waist from his right shoulder. On either side two Egyptian priests run away at full speed, looking back; the foremost on left holds a sacrificial knife, and has just let fall the sacrificial basket: his companion wears a phorbeia, and has a flute case (sybene) hanging from his left shoulder. The foremost on right has just dropped a chelys, with plectrum attached: his companion carries a trefoil oinochoe. All the Egyptians have shaven heads, with a patch of hair, indicated by brown dots, left over the ear; in the case of the two on left, the brown dots extend all over the head; the one with oinochoe has the cheek dotted. They have long crania, thick lips, snub nose and wrinkled forehead and cheeks: and wear a short under-tied chiton, of which the finer folds are only indicated above the girdle. The four priests wear wreaths.      (b) Symposion, with triclinium. On the left couch is a man wreathed, with himation around legs, his right arm supporting his head thrown back, his left hanging at side, singing to the music of a flute-playing girl (long chiton, himation, saccos, earrings) who stands beside foot of couch. Beside his left hand is his kylix, which he has laid on the ground. On the central couch is a man partly bald, with wrinkled forehead (himation round legs, folded cloth tied round head), holding out his kylix to be filled by a wreathed boy who holds an oinochoe in right hand. The third couch, on right, is at right angles to the others, so that the figure on it has his back turned; he rests his left elbow on a striped bolster, and raises a kylix to his lips; the upper part of his head and parts of his left arm and back are wanting, but he seems to be an ephebos wreathed."/>
          <p:cNvPicPr>
            <a:picLocks noChangeAspect="1" noChangeArrowheads="1"/>
          </p:cNvPicPr>
          <p:nvPr/>
        </p:nvPicPr>
        <p:blipFill rotWithShape="1">
          <a:blip r:embed="rId4">
            <a:extLst>
              <a:ext uri="{28A0092B-C50C-407E-A947-70E740481C1C}">
                <a14:useLocalDpi xmlns:a14="http://schemas.microsoft.com/office/drawing/2010/main" val="0"/>
              </a:ext>
            </a:extLst>
          </a:blip>
          <a:srcRect b="27294"/>
          <a:stretch/>
        </p:blipFill>
        <p:spPr bwMode="auto">
          <a:xfrm>
            <a:off x="1885752" y="3863391"/>
            <a:ext cx="5011688" cy="245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7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a:t>S</a:t>
            </a:r>
            <a:r>
              <a:rPr lang="en-GB" dirty="0" smtClean="0"/>
              <a:t>toreroom</a:t>
            </a:r>
            <a:endParaRPr lang="en-GB" dirty="0"/>
          </a:p>
        </p:txBody>
      </p:sp>
      <p:pic>
        <p:nvPicPr>
          <p:cNvPr id="22531" name="Picture 3" descr="pithoi"/>
          <p:cNvPicPr>
            <a:picLocks noGrp="1" noChangeAspect="1" noChangeArrowheads="1"/>
          </p:cNvPicPr>
          <p:nvPr>
            <p:ph sz="half" idx="1"/>
          </p:nvPr>
        </p:nvPicPr>
        <p:blipFill>
          <a:blip r:embed="rId2" cstate="print"/>
          <a:srcRect/>
          <a:stretch>
            <a:fillRect/>
          </a:stretch>
        </p:blipFill>
        <p:spPr>
          <a:xfrm>
            <a:off x="2495550" y="1412875"/>
            <a:ext cx="3092450" cy="4781550"/>
          </a:xfrm>
          <a:noFill/>
          <a:ln/>
        </p:spPr>
      </p:pic>
      <p:sp>
        <p:nvSpPr>
          <p:cNvPr id="22532" name="Text Box 4"/>
          <p:cNvSpPr txBox="1">
            <a:spLocks noChangeArrowheads="1"/>
          </p:cNvSpPr>
          <p:nvPr/>
        </p:nvSpPr>
        <p:spPr bwMode="auto">
          <a:xfrm>
            <a:off x="2855913" y="6381751"/>
            <a:ext cx="2952750" cy="461665"/>
          </a:xfrm>
          <a:prstGeom prst="rect">
            <a:avLst/>
          </a:prstGeom>
          <a:noFill/>
          <a:ln w="9525">
            <a:noFill/>
            <a:miter lim="800000"/>
            <a:headEnd/>
            <a:tailEnd/>
          </a:ln>
          <a:effectLst/>
        </p:spPr>
        <p:txBody>
          <a:bodyPr>
            <a:spAutoFit/>
          </a:bodyPr>
          <a:lstStyle/>
          <a:p>
            <a:pPr>
              <a:spcBef>
                <a:spcPct val="50000"/>
              </a:spcBef>
            </a:pPr>
            <a:r>
              <a:rPr lang="en-GB" sz="2400" dirty="0" err="1"/>
              <a:t>Olynthos</a:t>
            </a:r>
            <a:r>
              <a:rPr lang="en-GB" sz="2400" dirty="0"/>
              <a:t>, </a:t>
            </a:r>
            <a:r>
              <a:rPr lang="en-GB" sz="2400" dirty="0" err="1"/>
              <a:t>pithoi</a:t>
            </a:r>
            <a:endParaRPr lang="en-GB" sz="2400" dirty="0"/>
          </a:p>
        </p:txBody>
      </p:sp>
      <p:pic>
        <p:nvPicPr>
          <p:cNvPr id="7"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89899" l="0" r="57040"/>
                    </a14:imgEffect>
                  </a14:imgLayer>
                </a14:imgProps>
              </a:ext>
            </a:extLst>
          </a:blip>
          <a:srcRect r="43281"/>
          <a:stretch/>
        </p:blipFill>
        <p:spPr>
          <a:xfrm>
            <a:off x="5663952" y="2204864"/>
            <a:ext cx="4489450" cy="3771900"/>
          </a:xfrm>
          <a:prstGeom prst="rect">
            <a:avLst/>
          </a:prstGeom>
        </p:spPr>
      </p:pic>
    </p:spTree>
    <p:extLst>
      <p:ext uri="{BB962C8B-B14F-4D97-AF65-F5344CB8AC3E}">
        <p14:creationId xmlns:p14="http://schemas.microsoft.com/office/powerpoint/2010/main" val="3422898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68</Words>
  <Application>Microsoft Office PowerPoint</Application>
  <PresentationFormat>Widescreen</PresentationFormat>
  <Paragraphs>23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Greek houses might have looked like this</vt:lpstr>
      <vt:lpstr>PowerPoint Presentation</vt:lpstr>
      <vt:lpstr>Two-storey houses?</vt:lpstr>
      <vt:lpstr>Gynaikon – women’s quarters</vt:lpstr>
      <vt:lpstr>PowerPoint Presentation</vt:lpstr>
      <vt:lpstr>House at Olynthos</vt:lpstr>
      <vt:lpstr>PowerPoint Presentation</vt:lpstr>
      <vt:lpstr>Storeroom</vt:lpstr>
      <vt:lpstr>Cooking – portable brazier</vt:lpstr>
      <vt:lpstr>Furniture</vt:lpstr>
      <vt:lpstr>Furniture</vt:lpstr>
      <vt:lpstr>     Chests</vt:lpstr>
      <vt:lpstr>http://ancientgreece.co.uk</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Waite</dc:creator>
  <cp:lastModifiedBy>Sally Waite</cp:lastModifiedBy>
  <cp:revision>6</cp:revision>
  <cp:lastPrinted>2016-06-28T20:58:44Z</cp:lastPrinted>
  <dcterms:created xsi:type="dcterms:W3CDTF">2016-06-28T20:58:16Z</dcterms:created>
  <dcterms:modified xsi:type="dcterms:W3CDTF">2019-11-19T13:57:47Z</dcterms:modified>
</cp:coreProperties>
</file>